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2" r:id="rId3"/>
    <p:sldId id="294" r:id="rId4"/>
    <p:sldId id="283" r:id="rId5"/>
    <p:sldId id="280" r:id="rId6"/>
    <p:sldId id="281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93" r:id="rId15"/>
    <p:sldId id="29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4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5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09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2030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07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175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454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792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9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77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19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98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9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089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92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71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91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8A00A-036D-4140-A630-54DED492820A}" type="datetimeFigureOut">
              <a:rPr lang="en-US" smtClean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53550A5-6E3C-4A3A-B202-5107CBDCE5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5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ptel.iisc.ac.in/prior-art-search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Tips on how to make an </a:t>
            </a:r>
            <a:r>
              <a:rPr lang="en-IN" dirty="0" err="1" smtClean="0"/>
              <a:t>inventional</a:t>
            </a:r>
            <a:r>
              <a:rPr lang="en-IN" dirty="0" smtClean="0"/>
              <a:t> disclosure presentation to the </a:t>
            </a:r>
            <a:r>
              <a:rPr lang="en-IN" dirty="0" err="1" smtClean="0"/>
              <a:t>IPTeL</a:t>
            </a:r>
            <a:r>
              <a:rPr lang="en-IN" dirty="0" smtClean="0"/>
              <a:t> committee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3962400"/>
            <a:ext cx="6400800" cy="1752600"/>
          </a:xfrm>
        </p:spPr>
        <p:txBody>
          <a:bodyPr>
            <a:normAutofit/>
          </a:bodyPr>
          <a:lstStyle/>
          <a:p>
            <a:r>
              <a:rPr lang="en-IN" sz="2400" dirty="0" smtClean="0"/>
              <a:t>S. Raghavan, </a:t>
            </a:r>
            <a:r>
              <a:rPr lang="en-IN" sz="2400" dirty="0" err="1" smtClean="0"/>
              <a:t>IPTeL</a:t>
            </a:r>
            <a:r>
              <a:rPr lang="en-IN" sz="2400" dirty="0" smtClean="0"/>
              <a:t>, 6</a:t>
            </a:r>
            <a:r>
              <a:rPr lang="en-IN" sz="2400" baseline="30000" dirty="0" smtClean="0"/>
              <a:t>th</a:t>
            </a:r>
            <a:r>
              <a:rPr lang="en-IN" sz="2400" dirty="0" smtClean="0"/>
              <a:t> June 2017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007996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228600"/>
            <a:ext cx="6589199" cy="1280890"/>
          </a:xfrm>
        </p:spPr>
        <p:txBody>
          <a:bodyPr/>
          <a:lstStyle/>
          <a:p>
            <a:r>
              <a:rPr lang="en-IN" dirty="0" smtClean="0"/>
              <a:t>Utility of the invention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706" y="1143000"/>
            <a:ext cx="6591985" cy="3777622"/>
          </a:xfrm>
        </p:spPr>
        <p:txBody>
          <a:bodyPr/>
          <a:lstStyle/>
          <a:p>
            <a:r>
              <a:rPr lang="en-IN" dirty="0" smtClean="0"/>
              <a:t>Patents are meant for commercialization, commercialization and commercialization.</a:t>
            </a:r>
          </a:p>
          <a:p>
            <a:r>
              <a:rPr lang="en-IN" dirty="0" smtClean="0"/>
              <a:t>If you don’t want to make money, don’t patent it.</a:t>
            </a:r>
          </a:p>
          <a:p>
            <a:r>
              <a:rPr lang="en-IN" dirty="0" smtClean="0"/>
              <a:t>Come up with a potential market to which your invention will cater to. </a:t>
            </a:r>
          </a:p>
          <a:p>
            <a:r>
              <a:rPr lang="en-IN" dirty="0" smtClean="0"/>
              <a:t>Remember a patent is only valid for 20 years</a:t>
            </a:r>
          </a:p>
          <a:p>
            <a:r>
              <a:rPr lang="en-IN" dirty="0" smtClean="0"/>
              <a:t>The novelty should therefore translate to a utility by serving an existing or impending market in this time period. </a:t>
            </a:r>
          </a:p>
          <a:p>
            <a:r>
              <a:rPr lang="en-IN" dirty="0" smtClean="0"/>
              <a:t>Time: 3 minutes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9632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28600"/>
            <a:ext cx="6589199" cy="1280890"/>
          </a:xfrm>
        </p:spPr>
        <p:txBody>
          <a:bodyPr/>
          <a:lstStyle/>
          <a:p>
            <a:r>
              <a:rPr lang="en-IN" dirty="0" smtClean="0"/>
              <a:t>Prior Art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295400"/>
            <a:ext cx="6591985" cy="3777622"/>
          </a:xfrm>
        </p:spPr>
        <p:txBody>
          <a:bodyPr/>
          <a:lstStyle/>
          <a:p>
            <a:r>
              <a:rPr lang="en-IN" dirty="0" smtClean="0"/>
              <a:t>The </a:t>
            </a:r>
            <a:r>
              <a:rPr lang="en-IN" dirty="0" err="1" smtClean="0"/>
              <a:t>IPTeL</a:t>
            </a:r>
            <a:r>
              <a:rPr lang="en-IN" dirty="0" smtClean="0"/>
              <a:t> website lists sources that you can use to do </a:t>
            </a:r>
            <a:r>
              <a:rPr lang="en-IN" dirty="0"/>
              <a:t>prior art search (</a:t>
            </a:r>
            <a:r>
              <a:rPr lang="en-IN" dirty="0">
                <a:hlinkClick r:id="rId2"/>
              </a:rPr>
              <a:t>http://</a:t>
            </a:r>
            <a:r>
              <a:rPr lang="en-IN" dirty="0" smtClean="0">
                <a:hlinkClick r:id="rId2"/>
              </a:rPr>
              <a:t>www.iptel.iisc.ac.in/prior-art-search</a:t>
            </a:r>
            <a:r>
              <a:rPr lang="en-IN" dirty="0" smtClean="0"/>
              <a:t>)</a:t>
            </a:r>
          </a:p>
          <a:p>
            <a:r>
              <a:rPr lang="en-IN" dirty="0" smtClean="0"/>
              <a:t>Pull out the prior art that comes closest to your inventions and list it.</a:t>
            </a:r>
          </a:p>
          <a:p>
            <a:r>
              <a:rPr lang="en-IN" dirty="0" smtClean="0"/>
              <a:t>Time: 2 minutes</a:t>
            </a:r>
          </a:p>
        </p:txBody>
      </p:sp>
    </p:spTree>
    <p:extLst>
      <p:ext uri="{BB962C8B-B14F-4D97-AF65-F5344CB8AC3E}">
        <p14:creationId xmlns:p14="http://schemas.microsoft.com/office/powerpoint/2010/main" val="346958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381000"/>
            <a:ext cx="6589199" cy="1280890"/>
          </a:xfrm>
        </p:spPr>
        <p:txBody>
          <a:bodyPr/>
          <a:lstStyle/>
          <a:p>
            <a:r>
              <a:rPr lang="en-IN" dirty="0" smtClean="0"/>
              <a:t>Non-obviousness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1524000"/>
            <a:ext cx="6591985" cy="3777622"/>
          </a:xfrm>
        </p:spPr>
        <p:txBody>
          <a:bodyPr/>
          <a:lstStyle/>
          <a:p>
            <a:r>
              <a:rPr lang="en-IN" dirty="0" smtClean="0"/>
              <a:t>The novelty you are claiming should be a non-obvious improvement over existing prior art.</a:t>
            </a:r>
          </a:p>
          <a:p>
            <a:r>
              <a:rPr lang="en-IN" dirty="0" smtClean="0"/>
              <a:t>It is something that you should be able to justify was implemented only because of your expertise and an average lay person could not have done it.</a:t>
            </a:r>
          </a:p>
          <a:p>
            <a:r>
              <a:rPr lang="en-IN" dirty="0" smtClean="0"/>
              <a:t>Time: 2 minutes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00152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304800"/>
            <a:ext cx="6589199" cy="1280890"/>
          </a:xfrm>
        </p:spPr>
        <p:txBody>
          <a:bodyPr/>
          <a:lstStyle/>
          <a:p>
            <a:r>
              <a:rPr lang="en-IN" dirty="0" smtClean="0"/>
              <a:t>Claims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79" y="1371600"/>
            <a:ext cx="6591985" cy="3777622"/>
          </a:xfrm>
        </p:spPr>
        <p:txBody>
          <a:bodyPr/>
          <a:lstStyle/>
          <a:p>
            <a:r>
              <a:rPr lang="en-IN" dirty="0" smtClean="0"/>
              <a:t>Look up any patent to see how claims are drafted.</a:t>
            </a:r>
          </a:p>
          <a:p>
            <a:r>
              <a:rPr lang="en-IN" dirty="0" smtClean="0"/>
              <a:t>Try and draft a set of claims that best represent your invention.</a:t>
            </a:r>
          </a:p>
          <a:p>
            <a:r>
              <a:rPr lang="en-IN" dirty="0" smtClean="0"/>
              <a:t>This will be the starting point of your discussion with the attorney assigned by the </a:t>
            </a:r>
            <a:r>
              <a:rPr lang="en-IN" dirty="0" err="1" smtClean="0"/>
              <a:t>IPTeL</a:t>
            </a:r>
            <a:r>
              <a:rPr lang="en-IN" dirty="0" smtClean="0"/>
              <a:t> to work on drafting the patent.</a:t>
            </a:r>
          </a:p>
          <a:p>
            <a:r>
              <a:rPr lang="en-IN" dirty="0" smtClean="0"/>
              <a:t>Time: 2 minutes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588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Funding Agency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Different funding agencies have different policies. </a:t>
            </a:r>
          </a:p>
          <a:p>
            <a:r>
              <a:rPr lang="en-IN" dirty="0" smtClean="0"/>
              <a:t>Please look into the policy and let us know if they have restrictions on ownership and licencing of IP.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6287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304800"/>
            <a:ext cx="6589199" cy="1280890"/>
          </a:xfrm>
        </p:spPr>
        <p:txBody>
          <a:bodyPr/>
          <a:lstStyle/>
          <a:p>
            <a:r>
              <a:rPr lang="en-IN" dirty="0" smtClean="0"/>
              <a:t>Industrial Interest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371600"/>
            <a:ext cx="6591985" cy="3777622"/>
          </a:xfrm>
        </p:spPr>
        <p:txBody>
          <a:bodyPr/>
          <a:lstStyle/>
          <a:p>
            <a:r>
              <a:rPr lang="en-IN" dirty="0" smtClean="0"/>
              <a:t>Please tell </a:t>
            </a:r>
            <a:r>
              <a:rPr lang="en-IN" dirty="0" err="1" smtClean="0"/>
              <a:t>IPTeL</a:t>
            </a:r>
            <a:r>
              <a:rPr lang="en-IN" dirty="0" smtClean="0"/>
              <a:t> of industries that have already expressed interest in your patent of could be interested in our patent. We will help you licence your IP.</a:t>
            </a:r>
          </a:p>
          <a:p>
            <a:r>
              <a:rPr lang="en-IN" dirty="0" smtClean="0"/>
              <a:t>It is very important to sign an MOU or NDA with industries prior to discussing your research with them. Contact </a:t>
            </a:r>
            <a:r>
              <a:rPr lang="en-IN" dirty="0" err="1" smtClean="0"/>
              <a:t>IPTeL</a:t>
            </a:r>
            <a:r>
              <a:rPr lang="en-IN" dirty="0" smtClean="0"/>
              <a:t> for a copy of a standard agreement.</a:t>
            </a:r>
          </a:p>
          <a:p>
            <a:r>
              <a:rPr lang="en-IN" dirty="0" smtClean="0"/>
              <a:t>Time: 1 minute</a:t>
            </a:r>
          </a:p>
        </p:txBody>
      </p:sp>
    </p:spTree>
    <p:extLst>
      <p:ext uri="{BB962C8B-B14F-4D97-AF65-F5344CB8AC3E}">
        <p14:creationId xmlns:p14="http://schemas.microsoft.com/office/powerpoint/2010/main" val="2137992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82296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3600" dirty="0" smtClean="0"/>
              <a:t>Maximum time for presentation, including discussions and questions, is 30 minutes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14484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228600"/>
            <a:ext cx="6589199" cy="1280890"/>
          </a:xfrm>
        </p:spPr>
        <p:txBody>
          <a:bodyPr/>
          <a:lstStyle/>
          <a:p>
            <a:r>
              <a:rPr lang="en-IN" dirty="0" smtClean="0"/>
              <a:t>The 3 main components of a patent disclosure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u="sng" dirty="0" smtClean="0"/>
              <a:t>Novelty</a:t>
            </a:r>
            <a:r>
              <a:rPr lang="en-IN" dirty="0" smtClean="0"/>
              <a:t>: What is different about the invention from all that exists.</a:t>
            </a:r>
          </a:p>
          <a:p>
            <a:r>
              <a:rPr lang="en-IN" b="1" u="sng" dirty="0" smtClean="0"/>
              <a:t>Utility</a:t>
            </a:r>
            <a:r>
              <a:rPr lang="en-IN" dirty="0" smtClean="0"/>
              <a:t>: What is the usefulness of the invention.</a:t>
            </a:r>
          </a:p>
          <a:p>
            <a:r>
              <a:rPr lang="en-IN" b="1" u="sng" dirty="0" smtClean="0"/>
              <a:t>Non-obviousness</a:t>
            </a:r>
            <a:r>
              <a:rPr lang="en-IN" dirty="0" smtClean="0"/>
              <a:t>: How the improvement over prior art requires expertise and could not have been done by a lay person.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0112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Title of the invention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1752600"/>
            <a:ext cx="6591985" cy="3777622"/>
          </a:xfrm>
        </p:spPr>
        <p:txBody>
          <a:bodyPr/>
          <a:lstStyle/>
          <a:p>
            <a:r>
              <a:rPr lang="en-IN" dirty="0" smtClean="0"/>
              <a:t>Names of all authors who have contributed intellectually with their affiliations.</a:t>
            </a:r>
          </a:p>
          <a:p>
            <a:r>
              <a:rPr lang="en-IN" dirty="0" smtClean="0"/>
              <a:t>Names of all funding sources.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b="1" dirty="0" smtClean="0"/>
              <a:t>Authors</a:t>
            </a:r>
            <a:r>
              <a:rPr lang="en-IN" dirty="0" smtClean="0"/>
              <a:t> of a patent: Those who have contributed intellectually.</a:t>
            </a:r>
          </a:p>
          <a:p>
            <a:pPr marL="0" indent="0">
              <a:buNone/>
            </a:pPr>
            <a:r>
              <a:rPr lang="en-IN" b="1" dirty="0" smtClean="0"/>
              <a:t>Owners</a:t>
            </a:r>
            <a:r>
              <a:rPr lang="en-IN" dirty="0" smtClean="0"/>
              <a:t> of a patent: Those who have funded the patent.</a:t>
            </a:r>
          </a:p>
          <a:p>
            <a:pPr marL="0" indent="0">
              <a:buNone/>
            </a:pPr>
            <a:r>
              <a:rPr lang="en-IN" dirty="0" smtClean="0"/>
              <a:t>While students and faculty members are the authors of a patent, </a:t>
            </a:r>
            <a:r>
              <a:rPr lang="en-IN" dirty="0" err="1" smtClean="0"/>
              <a:t>IISc</a:t>
            </a:r>
            <a:r>
              <a:rPr lang="en-IN" dirty="0" smtClean="0"/>
              <a:t> is the owner.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83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"/>
            <a:ext cx="7543800" cy="1143000"/>
          </a:xfrm>
        </p:spPr>
        <p:txBody>
          <a:bodyPr>
            <a:normAutofit/>
          </a:bodyPr>
          <a:lstStyle/>
          <a:p>
            <a:pPr algn="l"/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066800"/>
            <a:ext cx="6591985" cy="3777622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Background </a:t>
            </a:r>
          </a:p>
          <a:p>
            <a:r>
              <a:rPr lang="en-IN" dirty="0" smtClean="0"/>
              <a:t>Description of the invention</a:t>
            </a:r>
          </a:p>
          <a:p>
            <a:r>
              <a:rPr lang="en-IN" dirty="0"/>
              <a:t>Novelty of the invention</a:t>
            </a:r>
          </a:p>
          <a:p>
            <a:r>
              <a:rPr lang="en-IN" dirty="0" smtClean="0"/>
              <a:t>Experimental data</a:t>
            </a:r>
          </a:p>
          <a:p>
            <a:r>
              <a:rPr lang="en-IN" dirty="0" smtClean="0"/>
              <a:t>Utility </a:t>
            </a:r>
            <a:r>
              <a:rPr lang="en-IN" dirty="0"/>
              <a:t>of the </a:t>
            </a:r>
            <a:r>
              <a:rPr lang="en-IN" dirty="0" smtClean="0"/>
              <a:t>invention</a:t>
            </a:r>
          </a:p>
          <a:p>
            <a:r>
              <a:rPr lang="en-IN" dirty="0" smtClean="0"/>
              <a:t>Prior art</a:t>
            </a:r>
          </a:p>
          <a:p>
            <a:r>
              <a:rPr lang="en-IN" dirty="0" smtClean="0"/>
              <a:t>Non-obviousness of the improvement over prior art</a:t>
            </a:r>
          </a:p>
          <a:p>
            <a:r>
              <a:rPr lang="en-IN" dirty="0" smtClean="0"/>
              <a:t>Claims</a:t>
            </a:r>
          </a:p>
          <a:p>
            <a:r>
              <a:rPr lang="en-IN" dirty="0" smtClean="0"/>
              <a:t>Funding agency</a:t>
            </a:r>
          </a:p>
          <a:p>
            <a:r>
              <a:rPr lang="en-IN" dirty="0" smtClean="0"/>
              <a:t>Industrial interest</a:t>
            </a:r>
          </a:p>
          <a:p>
            <a:endParaRPr lang="en-IN" dirty="0" smtClean="0"/>
          </a:p>
        </p:txBody>
      </p:sp>
      <p:sp>
        <p:nvSpPr>
          <p:cNvPr id="4" name="Rectangle 3"/>
          <p:cNvSpPr/>
          <p:nvPr/>
        </p:nvSpPr>
        <p:spPr>
          <a:xfrm>
            <a:off x="1891145" y="533400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(See following slides for what you should include in each of these categories)</a:t>
            </a:r>
          </a:p>
        </p:txBody>
      </p:sp>
    </p:spTree>
    <p:extLst>
      <p:ext uri="{BB962C8B-B14F-4D97-AF65-F5344CB8AC3E}">
        <p14:creationId xmlns:p14="http://schemas.microsoft.com/office/powerpoint/2010/main" val="403643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0391"/>
            <a:ext cx="8229600" cy="1143000"/>
          </a:xfrm>
        </p:spPr>
        <p:txBody>
          <a:bodyPr/>
          <a:lstStyle/>
          <a:p>
            <a:pPr algn="l"/>
            <a:r>
              <a:rPr lang="en-IN" dirty="0" smtClean="0"/>
              <a:t>Background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53390"/>
            <a:ext cx="6591985" cy="4866409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Orient your audience by telling them what area of life your invention pertains to. Use pictures! A figure is worth a 1000 words.</a:t>
            </a:r>
          </a:p>
          <a:p>
            <a:r>
              <a:rPr lang="en-IN" dirty="0" smtClean="0"/>
              <a:t>Time: 3 minutes.</a:t>
            </a:r>
          </a:p>
          <a:p>
            <a:r>
              <a:rPr lang="en-IN" dirty="0" smtClean="0"/>
              <a:t>Example 1: “We all use lighting. My invention pertains to making a novel light emitting device.”</a:t>
            </a:r>
          </a:p>
          <a:p>
            <a:r>
              <a:rPr lang="en-IN" dirty="0" smtClean="0"/>
              <a:t>Example 2: “We all use cell phones. My invention pertains to making a new code that will make power consumption in cell phones more efficient.”</a:t>
            </a:r>
          </a:p>
          <a:p>
            <a:r>
              <a:rPr lang="en-IN" dirty="0" smtClean="0"/>
              <a:t>Example 3: “Elderly patients need assistance for getting up from chairs. My invention involves the development of a new mechanism that will assist them in getting up.”</a:t>
            </a:r>
          </a:p>
          <a:p>
            <a:r>
              <a:rPr lang="en-IN" dirty="0" smtClean="0"/>
              <a:t>Example 4: “Soldiers working in the Himalayas need clothes that can keep them warm. I have come up with a new type of fabric that is lighter and yet more thermally insulating”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774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152400"/>
            <a:ext cx="6589199" cy="1280890"/>
          </a:xfrm>
        </p:spPr>
        <p:txBody>
          <a:bodyPr/>
          <a:lstStyle/>
          <a:p>
            <a:r>
              <a:rPr lang="en-IN" dirty="0" smtClean="0"/>
              <a:t>Description of the invention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29" y="990600"/>
            <a:ext cx="6591985" cy="3777622"/>
          </a:xfrm>
        </p:spPr>
        <p:txBody>
          <a:bodyPr>
            <a:normAutofit/>
          </a:bodyPr>
          <a:lstStyle/>
          <a:p>
            <a:r>
              <a:rPr lang="en-IN" dirty="0" smtClean="0"/>
              <a:t>Give a quick description of how your invention works.</a:t>
            </a:r>
          </a:p>
          <a:p>
            <a:r>
              <a:rPr lang="en-IN" dirty="0" smtClean="0"/>
              <a:t>Don’t go into too many technical details at this point</a:t>
            </a:r>
          </a:p>
          <a:p>
            <a:r>
              <a:rPr lang="en-IN" dirty="0" smtClean="0"/>
              <a:t>Keep these as back up slides in case questions arise.</a:t>
            </a:r>
          </a:p>
          <a:p>
            <a:r>
              <a:rPr lang="en-IN" dirty="0" smtClean="0"/>
              <a:t>Time: 3 minutes</a:t>
            </a:r>
          </a:p>
          <a:p>
            <a:r>
              <a:rPr lang="en-IN" dirty="0" smtClean="0"/>
              <a:t>Example 1: “We have made a light emitting diode whose structure is as shown. It is made of a new material called Gallium Nitride. When we pass current through device in the manner shown light is emitted. Hence, it can be used as a light emitting diode”</a:t>
            </a:r>
          </a:p>
          <a:p>
            <a:r>
              <a:rPr lang="en-IN" dirty="0" smtClean="0"/>
              <a:t>Example 2: “The code we have made is shown here. It works in the following way. …”.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5626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76200"/>
            <a:ext cx="6589199" cy="1905000"/>
          </a:xfrm>
        </p:spPr>
        <p:txBody>
          <a:bodyPr>
            <a:normAutofit fontScale="90000"/>
          </a:bodyPr>
          <a:lstStyle/>
          <a:p>
            <a:r>
              <a:rPr lang="en-IN" sz="4000" dirty="0" smtClean="0"/>
              <a:t>Novelty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- </a:t>
            </a:r>
            <a:r>
              <a:rPr lang="en-IN" sz="2200" dirty="0" smtClean="0"/>
              <a:t>What in your invention is different from </a:t>
            </a:r>
            <a:r>
              <a:rPr lang="en-IN" sz="2200" b="1" u="sng" dirty="0" smtClean="0"/>
              <a:t>ALL</a:t>
            </a:r>
            <a:r>
              <a:rPr lang="en-IN" sz="2200" dirty="0" smtClean="0"/>
              <a:t> that is there in the </a:t>
            </a:r>
            <a:r>
              <a:rPr lang="en-IN" sz="2200" b="1" u="sng" dirty="0"/>
              <a:t>p</a:t>
            </a:r>
            <a:r>
              <a:rPr lang="en-IN" sz="2200" b="1" u="sng" dirty="0" smtClean="0"/>
              <a:t>ublic </a:t>
            </a:r>
            <a:r>
              <a:rPr lang="en-IN" sz="2200" b="1" u="sng" dirty="0"/>
              <a:t>d</a:t>
            </a:r>
            <a:r>
              <a:rPr lang="en-IN" sz="2200" b="1" u="sng" dirty="0" smtClean="0"/>
              <a:t>omain</a:t>
            </a:r>
            <a:r>
              <a:rPr lang="en-IN" sz="2200" b="1" dirty="0" smtClean="0"/>
              <a:t> – </a:t>
            </a:r>
            <a:r>
              <a:rPr lang="en-IN" sz="2200" dirty="0" smtClean="0"/>
              <a:t>papers, patents, </a:t>
            </a:r>
            <a:r>
              <a:rPr lang="en-IN" sz="2200" dirty="0" err="1" smtClean="0"/>
              <a:t>webinformation</a:t>
            </a:r>
            <a:r>
              <a:rPr lang="en-IN" sz="2200" dirty="0" smtClean="0"/>
              <a:t>, etc. etc. etc.- </a:t>
            </a:r>
            <a:r>
              <a:rPr lang="en-IN" sz="2200" b="1" dirty="0" smtClean="0"/>
              <a:t>GLOBALLY</a:t>
            </a:r>
            <a:r>
              <a:rPr lang="en-IN" sz="2200" dirty="0" smtClean="0"/>
              <a:t>.</a:t>
            </a:r>
            <a:br>
              <a:rPr lang="en-IN" sz="2200" dirty="0" smtClean="0"/>
            </a:b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057400"/>
            <a:ext cx="6591985" cy="4648200"/>
          </a:xfrm>
        </p:spPr>
        <p:txBody>
          <a:bodyPr>
            <a:normAutofit/>
          </a:bodyPr>
          <a:lstStyle/>
          <a:p>
            <a:r>
              <a:rPr lang="en-IN" dirty="0" smtClean="0"/>
              <a:t>This is by far the most important part of any patent disclosure.</a:t>
            </a:r>
          </a:p>
          <a:p>
            <a:r>
              <a:rPr lang="en-IN" dirty="0" smtClean="0"/>
              <a:t>In a </a:t>
            </a:r>
            <a:r>
              <a:rPr lang="en-IN" b="1" u="sng" dirty="0" smtClean="0"/>
              <a:t>CRISP</a:t>
            </a:r>
            <a:r>
              <a:rPr lang="en-IN" dirty="0" smtClean="0"/>
              <a:t> fashion, describe the novelty of the invention you just described.</a:t>
            </a:r>
          </a:p>
          <a:p>
            <a:r>
              <a:rPr lang="en-IN" dirty="0" smtClean="0"/>
              <a:t>Repeat it, even if you have included it as part of the description section.</a:t>
            </a:r>
          </a:p>
          <a:p>
            <a:r>
              <a:rPr lang="en-IN" dirty="0" smtClean="0"/>
              <a:t>Time: 3 minutes</a:t>
            </a:r>
          </a:p>
          <a:p>
            <a:r>
              <a:rPr lang="en-IN" dirty="0" smtClean="0"/>
              <a:t>Example 1: “The structure of the light emitting diode I just described is new and have never been reported in the literature before”</a:t>
            </a:r>
          </a:p>
          <a:p>
            <a:r>
              <a:rPr lang="en-IN" dirty="0" smtClean="0"/>
              <a:t>Example 2: “This portion of the code I just described is new and have never been reported in the literature before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2682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28600"/>
            <a:ext cx="6589199" cy="1280890"/>
          </a:xfrm>
        </p:spPr>
        <p:txBody>
          <a:bodyPr/>
          <a:lstStyle/>
          <a:p>
            <a:r>
              <a:rPr lang="en-IN" dirty="0" smtClean="0"/>
              <a:t>Experimental Data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342" y="1066800"/>
            <a:ext cx="6591985" cy="5029200"/>
          </a:xfrm>
        </p:spPr>
        <p:txBody>
          <a:bodyPr>
            <a:normAutofit/>
          </a:bodyPr>
          <a:lstStyle/>
          <a:p>
            <a:r>
              <a:rPr lang="en-IN" dirty="0" smtClean="0"/>
              <a:t>Give a snapshot of data to prove that your invention indeed works. Especially concentrate on the improvement part.</a:t>
            </a:r>
          </a:p>
          <a:p>
            <a:r>
              <a:rPr lang="en-IN" dirty="0" smtClean="0"/>
              <a:t>Keep it brief. You can have more data in your back up slides.</a:t>
            </a:r>
          </a:p>
          <a:p>
            <a:r>
              <a:rPr lang="en-IN" dirty="0" smtClean="0"/>
              <a:t>This is not a paper. It is just to prove that your invention works.</a:t>
            </a:r>
          </a:p>
          <a:p>
            <a:r>
              <a:rPr lang="en-IN" dirty="0" smtClean="0"/>
              <a:t>If it is a device design then you could include simulations that prove your designs work</a:t>
            </a:r>
          </a:p>
          <a:p>
            <a:r>
              <a:rPr lang="en-IN" dirty="0" smtClean="0"/>
              <a:t>Time: 3 minutes</a:t>
            </a:r>
          </a:p>
          <a:p>
            <a:r>
              <a:rPr lang="en-IN" dirty="0" smtClean="0"/>
              <a:t>Example 1: My code helps reduce cell phone power consumption by 10% over other comparable codes.</a:t>
            </a:r>
          </a:p>
          <a:p>
            <a:r>
              <a:rPr lang="en-IN" dirty="0" smtClean="0"/>
              <a:t>Example 2: My LED give our 20% more light for the same power consumption.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3412138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2071</TotalTime>
  <Words>970</Words>
  <Application>Microsoft Office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Wisp</vt:lpstr>
      <vt:lpstr>Tips on how to make an inventional disclosure presentation to the IPTeL committee</vt:lpstr>
      <vt:lpstr>PowerPoint Presentation</vt:lpstr>
      <vt:lpstr>The 3 main components of a patent disclosure</vt:lpstr>
      <vt:lpstr>Title of the invention</vt:lpstr>
      <vt:lpstr>Contents</vt:lpstr>
      <vt:lpstr>Background</vt:lpstr>
      <vt:lpstr>Description of the invention</vt:lpstr>
      <vt:lpstr>Novelty - What in your invention is different from ALL that is there in the public domain – papers, patents, webinformation, etc. etc. etc.- GLOBALLY.  </vt:lpstr>
      <vt:lpstr>Experimental Data</vt:lpstr>
      <vt:lpstr>Utility of the invention</vt:lpstr>
      <vt:lpstr>Prior Art</vt:lpstr>
      <vt:lpstr>Non-obviousness</vt:lpstr>
      <vt:lpstr>Claims</vt:lpstr>
      <vt:lpstr>Funding Agency</vt:lpstr>
      <vt:lpstr>Industrial Interest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Srinivasan Raghavan</cp:lastModifiedBy>
  <cp:revision>141</cp:revision>
  <dcterms:created xsi:type="dcterms:W3CDTF">2016-12-16T06:03:25Z</dcterms:created>
  <dcterms:modified xsi:type="dcterms:W3CDTF">2017-06-07T02:35:19Z</dcterms:modified>
</cp:coreProperties>
</file>